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520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42875"/>
            <a:ext cx="1714500" cy="1714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33914" y="2035969"/>
            <a:ext cx="2676172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632751" y="2861072"/>
            <a:ext cx="387847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Corrosion Detection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3446469" y="3971925"/>
            <a:ext cx="225106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Team: Shahd Farid Gaber (23102240),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668846" y="4151942"/>
            <a:ext cx="18062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Mariam Ahmed Labib (21100875),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697811" y="4323392"/>
            <a:ext cx="17483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Raghad Mohammed (22101912),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530826" y="4501986"/>
            <a:ext cx="2082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Mohamed Ibrahim Khamis (22101042),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530826" y="4673436"/>
            <a:ext cx="17389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Walid Tamer Hassan (22100805),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530826" y="4837742"/>
            <a:ext cx="20823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Ahmed Adel Abdelrahman (22101163)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455715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 &amp; Future Enhancements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942975"/>
            <a:ext cx="301329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 successfully demonstrates an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285750" y="942975"/>
            <a:ext cx="387127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end-to-end pipeline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917553" y="1178719"/>
            <a:ext cx="262557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AI-powered corrosion detection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285750" y="1528763"/>
            <a:ext cx="33422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system enhances safety and efficiency by 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285750" y="1764506"/>
            <a:ext cx="172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automating detection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285750" y="1764506"/>
            <a:ext cx="3914329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reducing reliance on manual inspections</a:t>
            </a:r>
            <a:endParaRPr lang="en-US" sz="1238" dirty="0"/>
          </a:p>
        </p:txBody>
      </p:sp>
      <p:sp>
        <p:nvSpPr>
          <p:cNvPr id="11" name="Text 7"/>
          <p:cNvSpPr/>
          <p:nvPr/>
        </p:nvSpPr>
        <p:spPr>
          <a:xfrm>
            <a:off x="285750" y="2368153"/>
            <a:ext cx="4071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Enhancements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5750" y="2732484"/>
            <a:ext cx="407193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 the dataset with more diverse corrosion examples</a:t>
            </a:r>
            <a:endParaRPr lang="en-US" sz="1238" dirty="0"/>
          </a:p>
        </p:txBody>
      </p:sp>
      <p:sp>
        <p:nvSpPr>
          <p:cNvPr id="13" name="Text 9"/>
          <p:cNvSpPr/>
          <p:nvPr/>
        </p:nvSpPr>
        <p:spPr>
          <a:xfrm>
            <a:off x="285750" y="3318272"/>
            <a:ext cx="407193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video stream analysis for continuous monitoring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285750" y="3904059"/>
            <a:ext cx="40719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application for field inspections</a:t>
            </a:r>
            <a:endParaRPr lang="en-US" sz="1238" dirty="0"/>
          </a:p>
        </p:txBody>
      </p:sp>
      <p:sp>
        <p:nvSpPr>
          <p:cNvPr id="15" name="Text 11"/>
          <p:cNvSpPr/>
          <p:nvPr/>
        </p:nvSpPr>
        <p:spPr>
          <a:xfrm>
            <a:off x="285750" y="4254103"/>
            <a:ext cx="40719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with maintenance management systems</a:t>
            </a:r>
            <a:endParaRPr lang="en-US" sz="1238" dirty="0"/>
          </a:p>
        </p:txBody>
      </p:sp>
      <p:sp>
        <p:nvSpPr>
          <p:cNvPr id="16" name="Text 12"/>
          <p:cNvSpPr/>
          <p:nvPr/>
        </p:nvSpPr>
        <p:spPr>
          <a:xfrm>
            <a:off x="285750" y="4668441"/>
            <a:ext cx="4071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i="1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Preventing costly failures through early detection</a:t>
            </a:r>
            <a:endParaRPr lang="en-US" sz="13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1214438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163360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1496616"/>
            <a:ext cx="270377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petrochemical industry faces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989520" y="1496616"/>
            <a:ext cx="9951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huge losses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85750" y="1753791"/>
            <a:ext cx="11989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from corrosion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85750" y="2153841"/>
            <a:ext cx="29290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Corrosion costs the global economy 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750" y="2153841"/>
            <a:ext cx="3896916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$2.5 trillion annually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32942" y="2411016"/>
            <a:ext cx="27236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equivalent to 3.4% of global GDP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85750" y="2811066"/>
            <a:ext cx="284351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inspection methods are 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5750" y="2811066"/>
            <a:ext cx="3295138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time-consuming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232353" y="3068241"/>
            <a:ext cx="3967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629110" y="3068241"/>
            <a:ext cx="18647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prone to human error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285750" y="3468291"/>
            <a:ext cx="8920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285750" y="3468291"/>
            <a:ext cx="3870852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An AI-powered solution that detects corrosion early, preventing costly failures and safety hazards</a:t>
            </a:r>
            <a:endParaRPr lang="en-US" sz="13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88" y="1924348"/>
            <a:ext cx="3571875" cy="2009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32522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 of Corrosion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28763"/>
            <a:ext cx="192881" cy="171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85750" y="1496616"/>
            <a:ext cx="3375450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Metal equipment in petrochemicals → exposure to 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285819" y="1753791"/>
            <a:ext cx="184841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chemicals &amp; humidity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185988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8638" y="2153841"/>
            <a:ext cx="15586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Corrosion leads to 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2087314" y="2153841"/>
            <a:ext cx="12445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safety hazards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285750" y="2153841"/>
            <a:ext cx="4043642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(explosions, leaks, structural failures)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843213"/>
            <a:ext cx="171450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28638" y="2811066"/>
            <a:ext cx="86361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Results in 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1392250" y="2811066"/>
            <a:ext cx="18364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unplanned downtime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285750" y="2811066"/>
            <a:ext cx="3701244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high maintenance costs</a:t>
            </a:r>
            <a:endParaRPr lang="en-US" sz="13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00438"/>
            <a:ext cx="107156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64344" y="3468291"/>
            <a:ext cx="27368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Costs the petrochemical industry 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285750" y="3468291"/>
            <a:ext cx="3746674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billions in yearly losses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285750" y="3725466"/>
            <a:ext cx="3963079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reduces equipment lifespan by 40%</a:t>
            </a:r>
            <a:endParaRPr lang="en-US" sz="13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1324440"/>
            <a:ext cx="3571875" cy="3208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54184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Challenges in Corrosion Detection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57350"/>
            <a:ext cx="171450" cy="171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73230" y="1625203"/>
            <a:ext cx="16334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inspection: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285750" y="1625203"/>
            <a:ext cx="3920217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Time-consuming, subjective, and limited access to confined spaces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314575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73230" y="2282428"/>
            <a:ext cx="198437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Inconsistent detection: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285750" y="2282428"/>
            <a:ext cx="3712378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Varying expertise levels lead to missed early-stage corrosion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971800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73230" y="2939653"/>
            <a:ext cx="163067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Reactive approach: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285750" y="2939653"/>
            <a:ext cx="381512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Detection often occurs after significant damage has already developed</a:t>
            </a:r>
            <a:endParaRPr lang="en-US" sz="13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29025"/>
            <a:ext cx="171450" cy="1714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73230" y="3596878"/>
            <a:ext cx="166547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intensive: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285750" y="3596878"/>
            <a:ext cx="3587948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Regular inspections require significant downtime and labor costs</a:t>
            </a:r>
            <a:endParaRPr lang="en-US" sz="13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1688716"/>
            <a:ext cx="3571875" cy="24804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24714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 Solution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1221581"/>
            <a:ext cx="8920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85750" y="1221581"/>
            <a:ext cx="352418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AI-powered corrosion detection system using YOLOv8 object detection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85750" y="1878806"/>
            <a:ext cx="3865522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Automatically identifies and highlights corroded areas with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160329" y="2135981"/>
            <a:ext cx="13599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bounding boxes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750" y="2536031"/>
            <a:ext cx="73159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Provides 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17343" y="2536031"/>
            <a:ext cx="15224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 scores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85750" y="2536031"/>
            <a:ext cx="398247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status indicators (SAFE/ALARM)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5750" y="3193256"/>
            <a:ext cx="298907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Accessible through web interface for 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285750" y="3193256"/>
            <a:ext cx="377226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analysis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285750" y="3839766"/>
            <a:ext cx="4071938" cy="807244"/>
          </a:xfrm>
          <a:prstGeom prst="rect">
            <a:avLst/>
          </a:prstGeom>
          <a:solidFill>
            <a:srgbClr val="2E7D32">
              <a:alpha val="1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85750" y="3839766"/>
            <a:ext cx="28575" cy="807244"/>
          </a:xfrm>
          <a:prstGeom prst="rect">
            <a:avLst/>
          </a:prstGeom>
          <a:solidFill>
            <a:srgbClr val="2E7D32"/>
          </a:solidFill>
          <a:ln/>
        </p:spPr>
      </p:sp>
      <p:sp>
        <p:nvSpPr>
          <p:cNvPr id="16" name="Text 12"/>
          <p:cNvSpPr/>
          <p:nvPr/>
        </p:nvSpPr>
        <p:spPr>
          <a:xfrm>
            <a:off x="392906" y="3946922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Advantages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392906" y="4196953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 • Reduced inspection time • Higher accuracy • Consistent results • Accessible anywhere</a:t>
            </a:r>
            <a:endParaRPr lang="en-US" sz="837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4" y="2000390"/>
            <a:ext cx="3929063" cy="1857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383474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Behind RustRadar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767953"/>
            <a:ext cx="19453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YOLOv8 Detection Model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285750" y="767953"/>
            <a:ext cx="36521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State-of-the-art object detection architecture optimized for real-time performance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589484"/>
            <a:ext cx="8263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Trained on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1112137" y="1589484"/>
            <a:ext cx="20019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corrosion dataset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285750" y="1589484"/>
            <a:ext cx="3767882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labeled images of rusted surfaces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285750" y="2175272"/>
            <a:ext cx="7638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</a:t>
            </a:r>
            <a:endParaRPr lang="en-US" sz="1238" dirty="0"/>
          </a:p>
        </p:txBody>
      </p:sp>
      <p:sp>
        <p:nvSpPr>
          <p:cNvPr id="11" name="Text 7"/>
          <p:cNvSpPr/>
          <p:nvPr/>
        </p:nvSpPr>
        <p:spPr>
          <a:xfrm>
            <a:off x="1049573" y="2175272"/>
            <a:ext cx="14314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extraction</a:t>
            </a:r>
            <a:endParaRPr lang="en-US" sz="1238" dirty="0"/>
          </a:p>
        </p:txBody>
      </p:sp>
      <p:sp>
        <p:nvSpPr>
          <p:cNvPr id="12" name="Text 8"/>
          <p:cNvSpPr/>
          <p:nvPr/>
        </p:nvSpPr>
        <p:spPr>
          <a:xfrm>
            <a:off x="285750" y="2175272"/>
            <a:ext cx="365941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capabilities identify subtle corrosion patterns that human inspectors might miss</a:t>
            </a:r>
            <a:endParaRPr lang="en-US" sz="1238" dirty="0"/>
          </a:p>
        </p:txBody>
      </p:sp>
      <p:sp>
        <p:nvSpPr>
          <p:cNvPr id="13" name="Text 9"/>
          <p:cNvSpPr/>
          <p:nvPr/>
        </p:nvSpPr>
        <p:spPr>
          <a:xfrm>
            <a:off x="285750" y="2996803"/>
            <a:ext cx="21884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 threshold system: 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428625" y="3302198"/>
            <a:ext cx="8851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≥0.7 → SAFE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1313752" y="3302198"/>
            <a:ext cx="13071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(low corrosion risk)</a:t>
            </a:r>
            <a:endParaRPr lang="en-US" sz="1046" dirty="0"/>
          </a:p>
        </p:txBody>
      </p:sp>
      <p:sp>
        <p:nvSpPr>
          <p:cNvPr id="16" name="Text 12"/>
          <p:cNvSpPr/>
          <p:nvPr/>
        </p:nvSpPr>
        <p:spPr>
          <a:xfrm>
            <a:off x="428625" y="3630811"/>
            <a:ext cx="10377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4433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＜0.7 → ALARM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1466338" y="3630811"/>
            <a:ext cx="21160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(significant corrosion detected)</a:t>
            </a:r>
            <a:endParaRPr lang="en-US" sz="1046" dirty="0"/>
          </a:p>
        </p:txBody>
      </p:sp>
      <p:sp>
        <p:nvSpPr>
          <p:cNvPr id="18" name="Shape 14"/>
          <p:cNvSpPr/>
          <p:nvPr/>
        </p:nvSpPr>
        <p:spPr>
          <a:xfrm>
            <a:off x="285750" y="3979069"/>
            <a:ext cx="3971925" cy="1121569"/>
          </a:xfrm>
          <a:prstGeom prst="rect">
            <a:avLst/>
          </a:prstGeom>
          <a:solidFill>
            <a:srgbClr val="2E7D32">
              <a:alpha val="10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285750" y="3979069"/>
            <a:ext cx="28575" cy="1121569"/>
          </a:xfrm>
          <a:prstGeom prst="rect">
            <a:avLst/>
          </a:prstGeom>
          <a:solidFill>
            <a:srgbClr val="2E7D32"/>
          </a:solidFill>
          <a:ln/>
        </p:spPr>
      </p:sp>
      <p:sp>
        <p:nvSpPr>
          <p:cNvPr id="20" name="Text 16"/>
          <p:cNvSpPr/>
          <p:nvPr/>
        </p:nvSpPr>
        <p:spPr>
          <a:xfrm>
            <a:off x="392906" y="4086225"/>
            <a:ext cx="3757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Specifications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392906" y="4414838"/>
            <a:ext cx="375761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trained with 50 epochs on GPU-accelerated environment using Kaggle, achieving high precision in corrosion identification</a:t>
            </a:r>
            <a:endParaRPr lang="en-US" sz="942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811806"/>
            <a:ext cx="3714750" cy="2234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26075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32309"/>
            <a:ext cx="150019" cy="171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42925" y="1193006"/>
            <a:ext cx="16332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Preparation:</a:t>
            </a:r>
            <a:endParaRPr lang="en-US" sz="1238" dirty="0"/>
          </a:p>
        </p:txBody>
      </p:sp>
      <p:sp>
        <p:nvSpPr>
          <p:cNvPr id="7" name="Text 2"/>
          <p:cNvSpPr/>
          <p:nvPr/>
        </p:nvSpPr>
        <p:spPr>
          <a:xfrm>
            <a:off x="2176165" y="1193006"/>
            <a:ext cx="216664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Images labeled for corrosion </a:t>
            </a:r>
            <a:endParaRPr lang="en-US" sz="1238" dirty="0"/>
          </a:p>
        </p:txBody>
      </p:sp>
      <p:sp>
        <p:nvSpPr>
          <p:cNvPr id="8" name="Text 3"/>
          <p:cNvSpPr/>
          <p:nvPr/>
        </p:nvSpPr>
        <p:spPr>
          <a:xfrm>
            <a:off x="542925" y="1428750"/>
            <a:ext cx="32326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Roboflow, exported in YOLOv8 format</a:t>
            </a:r>
            <a:endParaRPr lang="en-US" sz="123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82391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356" y="1843088"/>
            <a:ext cx="12196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Training:</a:t>
            </a:r>
            <a:endParaRPr lang="en-US" sz="1238" dirty="0"/>
          </a:p>
        </p:txBody>
      </p:sp>
      <p:sp>
        <p:nvSpPr>
          <p:cNvPr id="11" name="Text 5"/>
          <p:cNvSpPr/>
          <p:nvPr/>
        </p:nvSpPr>
        <p:spPr>
          <a:xfrm>
            <a:off x="1783956" y="1843088"/>
            <a:ext cx="2127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YOLOv8 Large trained for 50 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564356" y="2078831"/>
            <a:ext cx="218944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epochs with GPU acceleration</a:t>
            </a:r>
            <a:endParaRPr lang="en-US" sz="123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32472"/>
            <a:ext cx="214313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219" y="2493169"/>
            <a:ext cx="131280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Deployment: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1920022" y="2493169"/>
            <a:ext cx="221269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FastAPI backend deployed on </a:t>
            </a:r>
            <a:endParaRPr lang="en-US" sz="1238" dirty="0"/>
          </a:p>
        </p:txBody>
      </p:sp>
      <p:sp>
        <p:nvSpPr>
          <p:cNvPr id="16" name="Text 9"/>
          <p:cNvSpPr/>
          <p:nvPr/>
        </p:nvSpPr>
        <p:spPr>
          <a:xfrm>
            <a:off x="607219" y="2728913"/>
            <a:ext cx="238023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Hugging Face Spaces via Docker</a:t>
            </a:r>
            <a:endParaRPr lang="en-US" sz="1238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282553"/>
            <a:ext cx="192881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85788" y="3143250"/>
            <a:ext cx="1700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Application:</a:t>
            </a:r>
            <a:endParaRPr lang="en-US" sz="1238" dirty="0"/>
          </a:p>
        </p:txBody>
      </p:sp>
      <p:sp>
        <p:nvSpPr>
          <p:cNvPr id="19" name="Text 11"/>
          <p:cNvSpPr/>
          <p:nvPr/>
        </p:nvSpPr>
        <p:spPr>
          <a:xfrm>
            <a:off x="2286000" y="3143250"/>
            <a:ext cx="182107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interface for image </a:t>
            </a:r>
            <a:endParaRPr lang="en-US" sz="1238" dirty="0"/>
          </a:p>
        </p:txBody>
      </p:sp>
      <p:sp>
        <p:nvSpPr>
          <p:cNvPr id="20" name="Text 12"/>
          <p:cNvSpPr/>
          <p:nvPr/>
        </p:nvSpPr>
        <p:spPr>
          <a:xfrm>
            <a:off x="585788" y="3378994"/>
            <a:ext cx="17915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and visualization</a:t>
            </a:r>
            <a:endParaRPr lang="en-US" sz="1238" dirty="0"/>
          </a:p>
        </p:txBody>
      </p:sp>
      <p:sp>
        <p:nvSpPr>
          <p:cNvPr id="21" name="Text 13"/>
          <p:cNvSpPr/>
          <p:nvPr/>
        </p:nvSpPr>
        <p:spPr>
          <a:xfrm>
            <a:off x="285750" y="3827264"/>
            <a:ext cx="40569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system processes images through the pipeline, applying 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285750" y="4041577"/>
            <a:ext cx="15236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 thresholds: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285750" y="4255889"/>
            <a:ext cx="5617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≥0.7 →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847539" y="4255889"/>
            <a:ext cx="323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</a:t>
            </a:r>
            <a:endParaRPr lang="en-US" sz="1046" dirty="0"/>
          </a:p>
        </p:txBody>
      </p:sp>
      <p:sp>
        <p:nvSpPr>
          <p:cNvPr id="25" name="Text 17"/>
          <p:cNvSpPr/>
          <p:nvPr/>
        </p:nvSpPr>
        <p:spPr>
          <a:xfrm>
            <a:off x="285750" y="4470202"/>
            <a:ext cx="500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&lt;0.7 → 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786399" y="4470202"/>
            <a:ext cx="4759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4433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ALARM</a:t>
            </a:r>
            <a:endParaRPr lang="en-US" sz="1046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1791295"/>
            <a:ext cx="3571875" cy="2275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201704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 &amp; Results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1082278"/>
            <a:ext cx="171921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RustRadar successfully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2004966" y="1082278"/>
            <a:ext cx="15218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corrosion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318022"/>
            <a:ext cx="33431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across various industrial objects and surfaces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285750" y="1682353"/>
            <a:ext cx="14067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Detection includes 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1692539" y="1682353"/>
            <a:ext cx="13956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 scores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285750" y="1682353"/>
            <a:ext cx="3465500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showing the system's certainty level</a:t>
            </a:r>
            <a:endParaRPr lang="en-US" sz="1238" dirty="0"/>
          </a:p>
        </p:txBody>
      </p:sp>
      <p:sp>
        <p:nvSpPr>
          <p:cNvPr id="11" name="Text 7"/>
          <p:cNvSpPr/>
          <p:nvPr/>
        </p:nvSpPr>
        <p:spPr>
          <a:xfrm>
            <a:off x="285750" y="2282428"/>
            <a:ext cx="27670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Color-coded bounding boxes provide </a:t>
            </a:r>
            <a:endParaRPr lang="en-US" sz="1238" dirty="0"/>
          </a:p>
        </p:txBody>
      </p:sp>
      <p:sp>
        <p:nvSpPr>
          <p:cNvPr id="12" name="Text 8"/>
          <p:cNvSpPr/>
          <p:nvPr/>
        </p:nvSpPr>
        <p:spPr>
          <a:xfrm>
            <a:off x="285750" y="2282428"/>
            <a:ext cx="333094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instant visual feedback</a:t>
            </a:r>
            <a:endParaRPr lang="en-US" sz="1238" dirty="0"/>
          </a:p>
        </p:txBody>
      </p:sp>
      <p:sp>
        <p:nvSpPr>
          <p:cNvPr id="13" name="Text 9"/>
          <p:cNvSpPr/>
          <p:nvPr/>
        </p:nvSpPr>
        <p:spPr>
          <a:xfrm>
            <a:off x="1506913" y="2518172"/>
            <a:ext cx="421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428625" y="2823567"/>
            <a:ext cx="11575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Green boxes (SAFE)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1586192" y="2823567"/>
            <a:ext cx="15303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Low corrosion risk areas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428625" y="3145036"/>
            <a:ext cx="11578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4433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 boxes (ALARM)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1586443" y="3145036"/>
            <a:ext cx="18707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Significant corrosion detected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285750" y="3468291"/>
            <a:ext cx="21034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processes images in </a:t>
            </a:r>
            <a:endParaRPr lang="en-US" sz="1238" dirty="0"/>
          </a:p>
        </p:txBody>
      </p:sp>
      <p:sp>
        <p:nvSpPr>
          <p:cNvPr id="19" name="Text 15"/>
          <p:cNvSpPr/>
          <p:nvPr/>
        </p:nvSpPr>
        <p:spPr>
          <a:xfrm>
            <a:off x="2389222" y="3468291"/>
            <a:ext cx="7179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</a:t>
            </a:r>
            <a:endParaRPr lang="en-US" sz="1238" dirty="0"/>
          </a:p>
        </p:txBody>
      </p:sp>
      <p:sp>
        <p:nvSpPr>
          <p:cNvPr id="20" name="Text 16"/>
          <p:cNvSpPr/>
          <p:nvPr/>
        </p:nvSpPr>
        <p:spPr>
          <a:xfrm>
            <a:off x="285750" y="3468291"/>
            <a:ext cx="35498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enabling immediate decision-making for maintenance teams</a:t>
            </a:r>
            <a:endParaRPr lang="en-US" sz="1238" dirty="0"/>
          </a:p>
        </p:txBody>
      </p:sp>
      <p:sp>
        <p:nvSpPr>
          <p:cNvPr id="21" name="Shape 17"/>
          <p:cNvSpPr/>
          <p:nvPr/>
        </p:nvSpPr>
        <p:spPr>
          <a:xfrm>
            <a:off x="354202" y="4318397"/>
            <a:ext cx="142875" cy="142875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22" name="Text 18"/>
          <p:cNvSpPr/>
          <p:nvPr/>
        </p:nvSpPr>
        <p:spPr>
          <a:xfrm>
            <a:off x="554227" y="4293394"/>
            <a:ext cx="14792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 (≥70% confidence)</a:t>
            </a:r>
            <a:endParaRPr lang="en-US" sz="942" dirty="0"/>
          </a:p>
        </p:txBody>
      </p:sp>
      <p:sp>
        <p:nvSpPr>
          <p:cNvPr id="23" name="Shape 19"/>
          <p:cNvSpPr/>
          <p:nvPr/>
        </p:nvSpPr>
        <p:spPr>
          <a:xfrm>
            <a:off x="2170416" y="4318397"/>
            <a:ext cx="142875" cy="142875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24" name="Text 20"/>
          <p:cNvSpPr/>
          <p:nvPr/>
        </p:nvSpPr>
        <p:spPr>
          <a:xfrm>
            <a:off x="2370441" y="4293394"/>
            <a:ext cx="156157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ALARM (&lt;70% confidence)</a:t>
            </a:r>
            <a:endParaRPr lang="en-US" sz="942" dirty="0"/>
          </a:p>
        </p:txBody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071563"/>
            <a:ext cx="3571875" cy="1711626"/>
          </a:xfrm>
          <a:prstGeom prst="rect">
            <a:avLst/>
          </a:prstGeom>
        </p:spPr>
      </p:pic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929049"/>
            <a:ext cx="3571875" cy="1714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78619"/>
            <a:ext cx="458852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for Petrochemical Industry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85750"/>
            <a:ext cx="571500" cy="5715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17997"/>
            <a:ext cx="171450" cy="171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64356" y="1050131"/>
            <a:ext cx="134439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Safety:</a:t>
            </a:r>
            <a:endParaRPr lang="en-US" sz="1238" dirty="0"/>
          </a:p>
        </p:txBody>
      </p:sp>
      <p:sp>
        <p:nvSpPr>
          <p:cNvPr id="7" name="Text 2"/>
          <p:cNvSpPr/>
          <p:nvPr/>
        </p:nvSpPr>
        <p:spPr>
          <a:xfrm>
            <a:off x="1908749" y="1050131"/>
            <a:ext cx="20696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Early detection of corrosion </a:t>
            </a:r>
            <a:endParaRPr lang="en-US" sz="1238" dirty="0"/>
          </a:p>
        </p:txBody>
      </p:sp>
      <p:sp>
        <p:nvSpPr>
          <p:cNvPr id="8" name="Text 3"/>
          <p:cNvSpPr/>
          <p:nvPr/>
        </p:nvSpPr>
        <p:spPr>
          <a:xfrm>
            <a:off x="564356" y="1285875"/>
            <a:ext cx="30249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catastrophic failures, protecting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564356" y="1521619"/>
            <a:ext cx="36875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personnel and environment from hazardous leaks 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564356" y="1757363"/>
            <a:ext cx="11070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explosions</a:t>
            </a:r>
            <a:endParaRPr lang="en-US" sz="1238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39566"/>
            <a:ext cx="107156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00063" y="2171700"/>
            <a:ext cx="12261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Reduction:</a:t>
            </a:r>
            <a:endParaRPr lang="en-US" sz="1238" dirty="0"/>
          </a:p>
        </p:txBody>
      </p:sp>
      <p:sp>
        <p:nvSpPr>
          <p:cNvPr id="13" name="Text 7"/>
          <p:cNvSpPr/>
          <p:nvPr/>
        </p:nvSpPr>
        <p:spPr>
          <a:xfrm>
            <a:off x="1726248" y="2171700"/>
            <a:ext cx="1724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Up to 35% reduction in </a:t>
            </a:r>
            <a:endParaRPr lang="en-US" sz="1238" dirty="0"/>
          </a:p>
        </p:txBody>
      </p:sp>
      <p:sp>
        <p:nvSpPr>
          <p:cNvPr id="14" name="Text 8"/>
          <p:cNvSpPr/>
          <p:nvPr/>
        </p:nvSpPr>
        <p:spPr>
          <a:xfrm>
            <a:off x="500063" y="2407444"/>
            <a:ext cx="3720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maintenance costs through preventive rather than </a:t>
            </a:r>
            <a:endParaRPr lang="en-US" sz="1238" dirty="0"/>
          </a:p>
        </p:txBody>
      </p:sp>
      <p:sp>
        <p:nvSpPr>
          <p:cNvPr id="15" name="Text 9"/>
          <p:cNvSpPr/>
          <p:nvPr/>
        </p:nvSpPr>
        <p:spPr>
          <a:xfrm>
            <a:off x="500063" y="2643188"/>
            <a:ext cx="15853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reactive maintenance</a:t>
            </a:r>
            <a:endParaRPr lang="en-US" sz="1238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125391"/>
            <a:ext cx="171450" cy="1714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64356" y="3057525"/>
            <a:ext cx="23846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Extended Equipment Lifespan:</a:t>
            </a:r>
            <a:endParaRPr lang="en-US" sz="1238" dirty="0"/>
          </a:p>
        </p:txBody>
      </p:sp>
      <p:sp>
        <p:nvSpPr>
          <p:cNvPr id="18" name="Text 11"/>
          <p:cNvSpPr/>
          <p:nvPr/>
        </p:nvSpPr>
        <p:spPr>
          <a:xfrm>
            <a:off x="2949001" y="3057525"/>
            <a:ext cx="7221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Proactive </a:t>
            </a:r>
            <a:endParaRPr lang="en-US" sz="1238" dirty="0"/>
          </a:p>
        </p:txBody>
      </p:sp>
      <p:sp>
        <p:nvSpPr>
          <p:cNvPr id="19" name="Text 12"/>
          <p:cNvSpPr/>
          <p:nvPr/>
        </p:nvSpPr>
        <p:spPr>
          <a:xfrm>
            <a:off x="564356" y="3293269"/>
            <a:ext cx="31165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maintenance extends asset life by 15-20%, </a:t>
            </a:r>
            <a:endParaRPr lang="en-US" sz="1238" dirty="0"/>
          </a:p>
        </p:txBody>
      </p:sp>
      <p:sp>
        <p:nvSpPr>
          <p:cNvPr id="20" name="Text 13"/>
          <p:cNvSpPr/>
          <p:nvPr/>
        </p:nvSpPr>
        <p:spPr>
          <a:xfrm>
            <a:off x="564356" y="3529013"/>
            <a:ext cx="24632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maximizing return on investment</a:t>
            </a:r>
            <a:endParaRPr lang="en-US" sz="1238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11216"/>
            <a:ext cx="171450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64356" y="3943350"/>
            <a:ext cx="17784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E7D3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Efficiency:</a:t>
            </a:r>
            <a:endParaRPr lang="en-US" sz="1238" dirty="0"/>
          </a:p>
        </p:txBody>
      </p:sp>
      <p:sp>
        <p:nvSpPr>
          <p:cNvPr id="23" name="Text 15"/>
          <p:cNvSpPr/>
          <p:nvPr/>
        </p:nvSpPr>
        <p:spPr>
          <a:xfrm>
            <a:off x="2342815" y="3943350"/>
            <a:ext cx="16483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Minimized unplanned </a:t>
            </a:r>
            <a:endParaRPr lang="en-US" sz="1238" dirty="0"/>
          </a:p>
        </p:txBody>
      </p:sp>
      <p:sp>
        <p:nvSpPr>
          <p:cNvPr id="24" name="Text 16"/>
          <p:cNvSpPr/>
          <p:nvPr/>
        </p:nvSpPr>
        <p:spPr>
          <a:xfrm>
            <a:off x="564356" y="4179094"/>
            <a:ext cx="369301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downtime and optimized maintenance scheduling </a:t>
            </a:r>
            <a:endParaRPr lang="en-US" sz="1238" dirty="0"/>
          </a:p>
        </p:txBody>
      </p:sp>
      <p:sp>
        <p:nvSpPr>
          <p:cNvPr id="25" name="Text 17"/>
          <p:cNvSpPr/>
          <p:nvPr/>
        </p:nvSpPr>
        <p:spPr>
          <a:xfrm>
            <a:off x="564356" y="4414838"/>
            <a:ext cx="25614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increases overall plant productivity</a:t>
            </a:r>
            <a:endParaRPr lang="en-US" sz="1238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781" y="1321594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2025-09-02T06:57:49Z</dcterms:created>
  <dcterms:modified xsi:type="dcterms:W3CDTF">2025-09-02T06:57:49Z</dcterms:modified>
</cp:coreProperties>
</file>